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71" r:id="rId11"/>
    <p:sldId id="270" r:id="rId12"/>
    <p:sldId id="269" r:id="rId13"/>
    <p:sldId id="272" r:id="rId14"/>
    <p:sldId id="273" r:id="rId15"/>
    <p:sldId id="274" r:id="rId16"/>
    <p:sldId id="275" r:id="rId17"/>
    <p:sldId id="266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anose="020B0604020202020204" charset="0"/>
      <p:regular r:id="rId24"/>
    </p:embeddedFont>
    <p:embeddedFont>
      <p:font typeface="DM Sans Semi Bold" panose="020B0604020202020204" charset="0"/>
      <p:regular r:id="rId25"/>
    </p:embeddedFont>
    <p:embeddedFont>
      <p:font typeface="Nunito Semi Bold" panose="020B0604020202020204" charset="-52"/>
      <p:regular r:id="rId26"/>
    </p:embeddedFont>
    <p:embeddedFont>
      <p:font typeface="PT Sans" panose="020B0604020202020204" charset="-52"/>
      <p:regular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  <a:srgbClr val="EDE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19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5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5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66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68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Система Баз Данных для Расчета Заработной Платы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Проект по Технологии доступа к базам данных ADO.NET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Компьютерная академия Top, Санкт-Петербург, 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6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2266238"/>
            <a:ext cx="8961477" cy="158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Таблицы Связей "Многие </a:t>
            </a:r>
            <a:r>
              <a:rPr lang="en-US" sz="39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</a:t>
            </a: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39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Многим</a:t>
            </a: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«</a:t>
            </a:r>
            <a:endParaRPr lang="ru-RU" sz="3900" dirty="0">
              <a:solidFill>
                <a:srgbClr val="00002E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  <a:p>
            <a:pPr marL="0" indent="0" algn="l">
              <a:lnSpc>
                <a:spcPts val="4900"/>
              </a:lnSpc>
              <a:buNone/>
            </a:pPr>
            <a:r>
              <a:rPr lang="ru-RU" sz="3900" dirty="0" err="1">
                <a:solidFill>
                  <a:srgbClr val="00002E"/>
                </a:solidFill>
                <a:latin typeface="Nunito Semi Bold" pitchFamily="34" charset="0"/>
              </a:rPr>
              <a:t>Рвссказать</a:t>
            </a:r>
            <a:r>
              <a:rPr lang="ru-RU" sz="3900" dirty="0">
                <a:solidFill>
                  <a:srgbClr val="00002E"/>
                </a:solidFill>
                <a:latin typeface="Nunito Semi Bold" pitchFamily="34" charset="0"/>
              </a:rPr>
              <a:t> про </a:t>
            </a:r>
            <a:r>
              <a:rPr lang="en-US" sz="3900" dirty="0">
                <a:solidFill>
                  <a:srgbClr val="00002E"/>
                </a:solidFill>
                <a:latin typeface="Nunito Semi Bold" pitchFamily="34" charset="0"/>
              </a:rPr>
              <a:t>LINQ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1045" y="4169093"/>
            <a:ext cx="1314831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детализации начислений и удержаний в рамках каждого расчета.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1045" y="4957524"/>
            <a:ext cx="2989183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Payroll_Earning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41045" y="5542836"/>
            <a:ext cx="631590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Связывает расчет (Payroll) с конкретными типами начислений (Earning).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1045" y="6410563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payroll_id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1045" y="682323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earning_id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1045" y="723590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actual_amount (Фактическая сумма)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1067" y="4957524"/>
            <a:ext cx="2989183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Payroll_Deduction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7581067" y="5542836"/>
            <a:ext cx="631590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Связывает расчет (Payroll) с конкретными типами удержаний (Deduction).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1067" y="6410563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payroll_id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81067" y="682323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deduction_id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81067" y="723590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actual_amount (Фактическая сумма)</a:t>
            </a:r>
            <a:endParaRPr lang="en-US" sz="16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0404B67-63C7-4C00-8465-92272CB343C1}"/>
              </a:ext>
            </a:extLst>
          </p:cNvPr>
          <p:cNvSpPr/>
          <p:nvPr/>
        </p:nvSpPr>
        <p:spPr>
          <a:xfrm>
            <a:off x="12245009" y="6917635"/>
            <a:ext cx="2385391" cy="131196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75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83166" y="119270"/>
            <a:ext cx="7468553" cy="2564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b="0" i="1" dirty="0">
                <a:solidFill>
                  <a:srgbClr val="000000"/>
                </a:solidFill>
                <a:effectLst/>
                <a:latin typeface="Roboto"/>
              </a:rPr>
              <a:t>Автоматический расчет с учетом налогов и дополнительных начислений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3714"/>
            <a:ext cx="7468553" cy="3909179"/>
          </a:xfrm>
          <a:prstGeom prst="roundRect">
            <a:avLst>
              <a:gd name="adj" fmla="val 918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7723" y="3082165"/>
            <a:ext cx="3711416" cy="2123242"/>
          </a:xfrm>
          <a:prstGeom prst="roundRect">
            <a:avLst>
              <a:gd name="adj" fmla="val 16911"/>
            </a:avLst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Базовая зарплата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автоматическое определение из должности сотрудника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Подоходный налог 13%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точный расчет НДФЛ согласно законодательству РФ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Дополнительные начисления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бонусы, премии, надбавки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Удержания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штрафы, авансы, прочие вычеты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Итоговая выплата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чистая сумма после всех начислений и удержаний</a:t>
            </a:r>
          </a:p>
        </p:txBody>
      </p:sp>
      <p:sp>
        <p:nvSpPr>
          <p:cNvPr id="6" name="Text 3"/>
          <p:cNvSpPr/>
          <p:nvPr/>
        </p:nvSpPr>
        <p:spPr>
          <a:xfrm>
            <a:off x="1099899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801427"/>
            <a:ext cx="32327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572000" y="3066574"/>
            <a:ext cx="3711416" cy="2123242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Валидация данных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проверка корректности вводимых сумм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Предупреждения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оповещения об отрицательных итоговых суммах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История расчетов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отслеживание изменений в каждом расчетном периоде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1" i="0" dirty="0">
                <a:solidFill>
                  <a:srgbClr val="0F1115"/>
                </a:solidFill>
                <a:effectLst/>
                <a:latin typeface="quote-cjk-patch"/>
              </a:rPr>
              <a:t>Гибкие настройки</a:t>
            </a:r>
            <a:r>
              <a:rPr lang="ru-RU" sz="1200" b="0" i="0" dirty="0">
                <a:solidFill>
                  <a:srgbClr val="0F1115"/>
                </a:solidFill>
                <a:effectLst/>
                <a:latin typeface="quote-cjk-patch"/>
              </a:rPr>
              <a:t> - возможность ручной корректировки автоматических расчетов</a:t>
            </a:r>
          </a:p>
          <a:p>
            <a:endParaRPr lang="ru-RU" dirty="0"/>
          </a:p>
        </p:txBody>
      </p:sp>
      <p:sp>
        <p:nvSpPr>
          <p:cNvPr id="9" name="Shape 6"/>
          <p:cNvSpPr/>
          <p:nvPr/>
        </p:nvSpPr>
        <p:spPr>
          <a:xfrm>
            <a:off x="4572000" y="3066574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7"/>
          <p:cNvSpPr/>
          <p:nvPr/>
        </p:nvSpPr>
        <p:spPr>
          <a:xfrm>
            <a:off x="4811316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1316" y="3801427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60584" y="5189815"/>
            <a:ext cx="7422833" cy="1740218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95% сокращение ошибок расчета по сравнению с ручными методами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Соответствие требованиям налогового законодательства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Прозрачность расчетов для сотрудников и руководства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Экономия 15+ часов работы бухгалтера ежемесячно</a:t>
            </a:r>
          </a:p>
          <a:p>
            <a:endParaRPr lang="ru-RU" dirty="0"/>
          </a:p>
        </p:txBody>
      </p:sp>
      <p:sp>
        <p:nvSpPr>
          <p:cNvPr id="13" name="Shape 10"/>
          <p:cNvSpPr/>
          <p:nvPr/>
        </p:nvSpPr>
        <p:spPr>
          <a:xfrm>
            <a:off x="860584" y="5189815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4" name="Text 11"/>
          <p:cNvSpPr/>
          <p:nvPr/>
        </p:nvSpPr>
        <p:spPr>
          <a:xfrm>
            <a:off x="1099899" y="5429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9899" y="592466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6A4EBDB-C703-4D15-A4B9-D64F5B7D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719" y="665921"/>
            <a:ext cx="6142138" cy="6417983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3365776-85BB-4AB8-949E-A033D21A7936}"/>
              </a:ext>
            </a:extLst>
          </p:cNvPr>
          <p:cNvSpPr/>
          <p:nvPr/>
        </p:nvSpPr>
        <p:spPr>
          <a:xfrm>
            <a:off x="12245009" y="7083904"/>
            <a:ext cx="2385391" cy="1145696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14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83166" y="481577"/>
            <a:ext cx="7468553" cy="220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3714"/>
            <a:ext cx="7468553" cy="3909179"/>
          </a:xfrm>
          <a:prstGeom prst="roundRect">
            <a:avLst>
              <a:gd name="adj" fmla="val 918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7723" y="3082165"/>
            <a:ext cx="3711416" cy="2123242"/>
          </a:xfrm>
          <a:prstGeom prst="roundRect">
            <a:avLst>
              <a:gd name="adj" fmla="val 16911"/>
            </a:avLst>
          </a:prstGeom>
          <a:solidFill>
            <a:srgbClr val="F3F3FF"/>
          </a:solidFill>
          <a:ln/>
        </p:spPr>
        <p:txBody>
          <a:bodyPr/>
          <a:lstStyle/>
          <a:p>
            <a:pPr algn="l"/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Возможности: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Управление категориями и подкатегориями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F1115"/>
                </a:solidFill>
                <a:latin typeface="quote-cjk-patch"/>
              </a:rPr>
              <a:t>Управление и запись контактных данных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Импорт/экспорт данных</a:t>
            </a:r>
          </a:p>
        </p:txBody>
      </p:sp>
      <p:sp>
        <p:nvSpPr>
          <p:cNvPr id="6" name="Text 3"/>
          <p:cNvSpPr/>
          <p:nvPr/>
        </p:nvSpPr>
        <p:spPr>
          <a:xfrm>
            <a:off x="1099899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801427"/>
            <a:ext cx="32327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25340" y="3286010"/>
            <a:ext cx="3329609" cy="1988696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Просмотр списка всех пользователей системы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Добавление новых учетных записей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Блокировка/активация пользователей</a:t>
            </a:r>
          </a:p>
          <a:p>
            <a:pPr algn="l"/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endParaRPr lang="ru-RU" dirty="0"/>
          </a:p>
        </p:txBody>
      </p:sp>
      <p:sp>
        <p:nvSpPr>
          <p:cNvPr id="9" name="Shape 6"/>
          <p:cNvSpPr/>
          <p:nvPr/>
        </p:nvSpPr>
        <p:spPr>
          <a:xfrm>
            <a:off x="4572000" y="3066574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7"/>
          <p:cNvSpPr/>
          <p:nvPr/>
        </p:nvSpPr>
        <p:spPr>
          <a:xfrm>
            <a:off x="4811316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1316" y="3801427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60584" y="5189815"/>
            <a:ext cx="7422833" cy="174021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3" name="Shape 10"/>
          <p:cNvSpPr/>
          <p:nvPr/>
        </p:nvSpPr>
        <p:spPr>
          <a:xfrm>
            <a:off x="860584" y="5189815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4" name="Text 11"/>
          <p:cNvSpPr/>
          <p:nvPr/>
        </p:nvSpPr>
        <p:spPr>
          <a:xfrm>
            <a:off x="1099899" y="5429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9899" y="592466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10B395F-745C-46B2-85C8-3C31287A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546"/>
            <a:ext cx="14481313" cy="28582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7DB43C-592D-4810-BCA2-A70A30F7395F}"/>
              </a:ext>
            </a:extLst>
          </p:cNvPr>
          <p:cNvSpPr txBox="1"/>
          <p:nvPr/>
        </p:nvSpPr>
        <p:spPr>
          <a:xfrm>
            <a:off x="837722" y="841817"/>
            <a:ext cx="78490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b="0" i="1" dirty="0">
                <a:solidFill>
                  <a:srgbClr val="1F2328"/>
                </a:solidFill>
                <a:effectLst/>
                <a:latin typeface="-apple-system"/>
              </a:rPr>
              <a:t>Многофункциональный интерфейс с вкладками для управления всеми сущностями системы</a:t>
            </a:r>
            <a:endParaRPr lang="ru-RU" sz="36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8497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83166" y="481577"/>
            <a:ext cx="7468553" cy="220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3714"/>
            <a:ext cx="7468553" cy="3909179"/>
          </a:xfrm>
          <a:prstGeom prst="roundRect">
            <a:avLst>
              <a:gd name="adj" fmla="val 918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7723" y="3082165"/>
            <a:ext cx="3711416" cy="2123242"/>
          </a:xfrm>
          <a:prstGeom prst="roundRect">
            <a:avLst>
              <a:gd name="adj" fmla="val 16911"/>
            </a:avLst>
          </a:prstGeom>
          <a:solidFill>
            <a:srgbClr val="F3F3FF"/>
          </a:solidFill>
          <a:ln/>
        </p:spPr>
        <p:txBody>
          <a:bodyPr/>
          <a:lstStyle/>
          <a:p>
            <a:pPr algn="l"/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Возможности: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Управление категориями и подкатегориями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F1115"/>
                </a:solidFill>
                <a:latin typeface="quote-cjk-patch"/>
              </a:rPr>
              <a:t>Управление и запись контактных данных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Импорт/экспорт данных</a:t>
            </a:r>
          </a:p>
        </p:txBody>
      </p:sp>
      <p:sp>
        <p:nvSpPr>
          <p:cNvPr id="6" name="Text 3"/>
          <p:cNvSpPr/>
          <p:nvPr/>
        </p:nvSpPr>
        <p:spPr>
          <a:xfrm>
            <a:off x="1099899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801427"/>
            <a:ext cx="32327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572000" y="3066573"/>
            <a:ext cx="3711416" cy="2092763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Просмотр списка всех пользователей системы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Добавление новых учетных записей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Блокировка/активация пользователей</a:t>
            </a:r>
          </a:p>
          <a:p>
            <a:pPr algn="l"/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endParaRPr lang="ru-RU" dirty="0"/>
          </a:p>
        </p:txBody>
      </p:sp>
      <p:sp>
        <p:nvSpPr>
          <p:cNvPr id="9" name="Shape 6"/>
          <p:cNvSpPr/>
          <p:nvPr/>
        </p:nvSpPr>
        <p:spPr>
          <a:xfrm>
            <a:off x="4572000" y="3066574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7"/>
          <p:cNvSpPr/>
          <p:nvPr/>
        </p:nvSpPr>
        <p:spPr>
          <a:xfrm>
            <a:off x="4811316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1316" y="3801427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60584" y="5189815"/>
            <a:ext cx="7422833" cy="174021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3" name="Shape 10"/>
          <p:cNvSpPr/>
          <p:nvPr/>
        </p:nvSpPr>
        <p:spPr>
          <a:xfrm>
            <a:off x="860584" y="5189815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4" name="Text 11"/>
          <p:cNvSpPr/>
          <p:nvPr/>
        </p:nvSpPr>
        <p:spPr>
          <a:xfrm>
            <a:off x="1099899" y="5429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9899" y="592466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10B395F-745C-46B2-85C8-3C31287A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89815"/>
            <a:ext cx="14630400" cy="3039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7DB43C-592D-4810-BCA2-A70A30F7395F}"/>
              </a:ext>
            </a:extLst>
          </p:cNvPr>
          <p:cNvSpPr txBox="1"/>
          <p:nvPr/>
        </p:nvSpPr>
        <p:spPr>
          <a:xfrm>
            <a:off x="837722" y="841817"/>
            <a:ext cx="78490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b="0" i="1" dirty="0">
                <a:solidFill>
                  <a:srgbClr val="1F2328"/>
                </a:solidFill>
                <a:effectLst/>
                <a:latin typeface="-apple-system"/>
              </a:rPr>
              <a:t>Многофункциональный интерфейс с вкладками для управления всеми сущностями системы</a:t>
            </a:r>
            <a:endParaRPr lang="ru-RU" sz="36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6226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312" y="2006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Удаление записи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13437" y="918699"/>
            <a:ext cx="5934339" cy="639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900" dirty="0"/>
              <a:t>private void </a:t>
            </a:r>
            <a:r>
              <a:rPr lang="en-US" sz="900" dirty="0" err="1"/>
              <a:t>DeleteRecord</a:t>
            </a:r>
            <a:r>
              <a:rPr lang="en-US" sz="900" dirty="0"/>
              <a:t>(string </a:t>
            </a:r>
            <a:r>
              <a:rPr lang="en-US" sz="900" dirty="0" err="1"/>
              <a:t>tableName</a:t>
            </a:r>
            <a:r>
              <a:rPr lang="en-US" sz="900" dirty="0"/>
              <a:t>, </a:t>
            </a:r>
            <a:r>
              <a:rPr lang="en-US" sz="900" dirty="0" err="1"/>
              <a:t>DataGridView</a:t>
            </a:r>
            <a:r>
              <a:rPr lang="en-US" sz="900" dirty="0"/>
              <a:t> </a:t>
            </a:r>
            <a:r>
              <a:rPr lang="en-US" sz="900" dirty="0" err="1"/>
              <a:t>dataGridView</a:t>
            </a:r>
            <a:r>
              <a:rPr lang="en-US" sz="900" dirty="0"/>
              <a:t>, string query, </a:t>
            </a:r>
            <a:r>
              <a:rPr lang="en-US" sz="900" dirty="0" err="1"/>
              <a:t>TabPage</a:t>
            </a:r>
            <a:r>
              <a:rPr lang="en-US" sz="900" dirty="0"/>
              <a:t> </a:t>
            </a:r>
            <a:r>
              <a:rPr lang="en-US" sz="900" dirty="0" err="1"/>
              <a:t>tabPage</a:t>
            </a:r>
            <a:r>
              <a:rPr lang="en-US" sz="900" dirty="0"/>
              <a:t>)</a:t>
            </a:r>
            <a:endParaRPr lang="ru-RU" sz="900" dirty="0"/>
          </a:p>
          <a:p>
            <a:r>
              <a:rPr lang="en-US" sz="900" dirty="0"/>
              <a:t>{</a:t>
            </a:r>
            <a:endParaRPr lang="ru-RU" sz="900" dirty="0"/>
          </a:p>
          <a:p>
            <a:r>
              <a:rPr lang="en-US" sz="900" dirty="0"/>
              <a:t>    if (</a:t>
            </a:r>
            <a:r>
              <a:rPr lang="en-US" sz="900" dirty="0" err="1"/>
              <a:t>dataGridView.SelectedRows.Count</a:t>
            </a:r>
            <a:r>
              <a:rPr lang="en-US" sz="900" dirty="0"/>
              <a:t> == 0)</a:t>
            </a:r>
            <a:endParaRPr lang="ru-RU" sz="900" dirty="0"/>
          </a:p>
          <a:p>
            <a:r>
              <a:rPr lang="en-US" sz="900" dirty="0"/>
              <a:t>    {</a:t>
            </a:r>
            <a:endParaRPr lang="ru-RU" sz="900" dirty="0"/>
          </a:p>
          <a:p>
            <a:r>
              <a:rPr lang="en-US" sz="900" dirty="0"/>
              <a:t>        </a:t>
            </a:r>
            <a:r>
              <a:rPr lang="en-US" sz="900" dirty="0" err="1"/>
              <a:t>MessageBox.Show</a:t>
            </a:r>
            <a:r>
              <a:rPr lang="en-US" sz="900" dirty="0"/>
              <a:t>("</a:t>
            </a:r>
            <a:r>
              <a:rPr lang="ru-RU" sz="900" dirty="0"/>
              <a:t>Выберите запись для удаления</a:t>
            </a:r>
            <a:r>
              <a:rPr lang="en-US" sz="900" dirty="0"/>
              <a:t>!", "</a:t>
            </a:r>
            <a:r>
              <a:rPr lang="ru-RU" sz="900" dirty="0"/>
              <a:t>Информация</a:t>
            </a:r>
            <a:r>
              <a:rPr lang="en-US" sz="900" dirty="0"/>
              <a:t>",</a:t>
            </a:r>
            <a:endParaRPr lang="ru-RU" sz="900" dirty="0"/>
          </a:p>
          <a:p>
            <a:r>
              <a:rPr lang="en-US" sz="900" dirty="0"/>
              <a:t>                      </a:t>
            </a:r>
            <a:r>
              <a:rPr lang="en-US" sz="900" dirty="0" err="1"/>
              <a:t>MessageBoxButtons.OK</a:t>
            </a:r>
            <a:r>
              <a:rPr lang="en-US" sz="900" dirty="0"/>
              <a:t>, </a:t>
            </a:r>
            <a:r>
              <a:rPr lang="en-US" sz="900" dirty="0" err="1"/>
              <a:t>MessageBoxIcon.Information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        return;</a:t>
            </a:r>
            <a:endParaRPr lang="ru-RU" sz="900" dirty="0"/>
          </a:p>
          <a:p>
            <a:r>
              <a:rPr lang="en-US" sz="900" dirty="0"/>
              <a:t>    </a:t>
            </a:r>
            <a:r>
              <a:rPr lang="ru-RU" sz="900" dirty="0"/>
              <a:t>}</a:t>
            </a:r>
          </a:p>
          <a:p>
            <a:r>
              <a:rPr lang="ru-RU" sz="900" dirty="0"/>
              <a:t> </a:t>
            </a:r>
          </a:p>
          <a:p>
            <a:r>
              <a:rPr lang="ru-RU" sz="900" dirty="0"/>
              <a:t>    </a:t>
            </a:r>
            <a:r>
              <a:rPr lang="ru-RU" sz="900" dirty="0" err="1"/>
              <a:t>var</a:t>
            </a:r>
            <a:r>
              <a:rPr lang="ru-RU" sz="900" dirty="0"/>
              <a:t> </a:t>
            </a:r>
            <a:r>
              <a:rPr lang="ru-RU" sz="900" dirty="0" err="1"/>
              <a:t>result</a:t>
            </a:r>
            <a:r>
              <a:rPr lang="ru-RU" sz="900" dirty="0"/>
              <a:t> = </a:t>
            </a:r>
            <a:r>
              <a:rPr lang="ru-RU" sz="900" dirty="0" err="1"/>
              <a:t>MessageBox.Show</a:t>
            </a:r>
            <a:r>
              <a:rPr lang="ru-RU" sz="900" dirty="0"/>
              <a:t>("Вы уверены, что хотите удалить выбранную запись?",</a:t>
            </a:r>
          </a:p>
          <a:p>
            <a:r>
              <a:rPr lang="ru-RU" sz="900" dirty="0"/>
              <a:t>                               "Подтверждение удаления",</a:t>
            </a:r>
          </a:p>
          <a:p>
            <a:r>
              <a:rPr lang="ru-RU" sz="900" dirty="0"/>
              <a:t>                               </a:t>
            </a:r>
            <a:r>
              <a:rPr lang="ru-RU" sz="900" dirty="0" err="1"/>
              <a:t>MessageBoxButtons.YesNo</a:t>
            </a:r>
            <a:r>
              <a:rPr lang="ru-RU" sz="900" dirty="0"/>
              <a:t>,</a:t>
            </a:r>
          </a:p>
          <a:p>
            <a:r>
              <a:rPr lang="ru-RU" sz="900" dirty="0"/>
              <a:t>                               </a:t>
            </a:r>
            <a:r>
              <a:rPr lang="ru-RU" sz="900" dirty="0" err="1"/>
              <a:t>MessageBoxIcon.Question</a:t>
            </a:r>
            <a:r>
              <a:rPr lang="ru-RU" sz="900" dirty="0"/>
              <a:t>);</a:t>
            </a:r>
          </a:p>
          <a:p>
            <a:r>
              <a:rPr lang="ru-RU" sz="900" dirty="0"/>
              <a:t> </a:t>
            </a:r>
          </a:p>
          <a:p>
            <a:r>
              <a:rPr lang="ru-RU" sz="900" dirty="0"/>
              <a:t>    </a:t>
            </a:r>
            <a:r>
              <a:rPr lang="en-US" sz="900" dirty="0"/>
              <a:t>if (result == </a:t>
            </a:r>
            <a:r>
              <a:rPr lang="en-US" sz="900" dirty="0" err="1"/>
              <a:t>DialogResult.Yes</a:t>
            </a:r>
            <a:r>
              <a:rPr lang="en-US" sz="900" dirty="0"/>
              <a:t>)</a:t>
            </a:r>
            <a:endParaRPr lang="ru-RU" sz="900" dirty="0"/>
          </a:p>
          <a:p>
            <a:r>
              <a:rPr lang="en-US" sz="900" dirty="0"/>
              <a:t>    {</a:t>
            </a:r>
            <a:endParaRPr lang="ru-RU" sz="900" dirty="0"/>
          </a:p>
          <a:p>
            <a:r>
              <a:rPr lang="en-US" sz="900" dirty="0"/>
              <a:t>        try</a:t>
            </a:r>
            <a:endParaRPr lang="ru-RU" sz="900" dirty="0"/>
          </a:p>
          <a:p>
            <a:r>
              <a:rPr lang="en-US" sz="900" dirty="0"/>
              <a:t>        {</a:t>
            </a:r>
            <a:endParaRPr lang="ru-RU" sz="900" dirty="0"/>
          </a:p>
          <a:p>
            <a:r>
              <a:rPr lang="en-US" sz="900" dirty="0"/>
              <a:t>            </a:t>
            </a:r>
            <a:r>
              <a:rPr lang="en-US" sz="900" dirty="0" err="1"/>
              <a:t>DataGridViewRow</a:t>
            </a:r>
            <a:r>
              <a:rPr lang="en-US" sz="900" dirty="0"/>
              <a:t> </a:t>
            </a:r>
            <a:r>
              <a:rPr lang="en-US" sz="900" dirty="0" err="1"/>
              <a:t>selectedRow</a:t>
            </a:r>
            <a:r>
              <a:rPr lang="en-US" sz="900" dirty="0"/>
              <a:t> = </a:t>
            </a:r>
            <a:r>
              <a:rPr lang="en-US" sz="900" dirty="0" err="1"/>
              <a:t>dataGridView.SelectedRows</a:t>
            </a:r>
            <a:r>
              <a:rPr lang="en-US" sz="900" dirty="0"/>
              <a:t>[0];</a:t>
            </a:r>
            <a:endParaRPr lang="ru-RU" sz="900" dirty="0"/>
          </a:p>
          <a:p>
            <a:r>
              <a:rPr lang="en-US" sz="900" dirty="0"/>
              <a:t>            string </a:t>
            </a:r>
            <a:r>
              <a:rPr lang="en-US" sz="900" dirty="0" err="1"/>
              <a:t>idColumn</a:t>
            </a:r>
            <a:r>
              <a:rPr lang="en-US" sz="900" dirty="0"/>
              <a:t> = </a:t>
            </a:r>
            <a:r>
              <a:rPr lang="en-US" sz="900" dirty="0" err="1"/>
              <a:t>GetIdColumnName</a:t>
            </a:r>
            <a:r>
              <a:rPr lang="en-US" sz="900" dirty="0"/>
              <a:t>(</a:t>
            </a:r>
            <a:r>
              <a:rPr lang="en-US" sz="900" dirty="0" err="1"/>
              <a:t>tableName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            object </a:t>
            </a:r>
            <a:r>
              <a:rPr lang="en-US" sz="900" dirty="0" err="1"/>
              <a:t>idValue</a:t>
            </a:r>
            <a:r>
              <a:rPr lang="en-US" sz="900" dirty="0"/>
              <a:t> = </a:t>
            </a:r>
            <a:r>
              <a:rPr lang="en-US" sz="900" dirty="0" err="1"/>
              <a:t>selectedRow.Cells</a:t>
            </a:r>
            <a:r>
              <a:rPr lang="en-US" sz="900" dirty="0"/>
              <a:t>[</a:t>
            </a:r>
            <a:r>
              <a:rPr lang="en-US" sz="900" dirty="0" err="1"/>
              <a:t>idColumn</a:t>
            </a:r>
            <a:r>
              <a:rPr lang="en-US" sz="900" dirty="0"/>
              <a:t>].Value;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using (</a:t>
            </a:r>
            <a:r>
              <a:rPr lang="en-US" sz="900" dirty="0" err="1"/>
              <a:t>SqlConnection</a:t>
            </a:r>
            <a:r>
              <a:rPr lang="en-US" sz="900" dirty="0"/>
              <a:t> connection = new </a:t>
            </a:r>
            <a:r>
              <a:rPr lang="en-US" sz="900" dirty="0" err="1"/>
              <a:t>SqlConnection</a:t>
            </a:r>
            <a:r>
              <a:rPr lang="en-US" sz="900" dirty="0"/>
              <a:t>(</a:t>
            </a:r>
            <a:r>
              <a:rPr lang="en-US" sz="900" dirty="0" err="1"/>
              <a:t>connectionString</a:t>
            </a:r>
            <a:r>
              <a:rPr lang="en-US" sz="900" dirty="0"/>
              <a:t>))</a:t>
            </a:r>
            <a:endParaRPr lang="ru-RU" sz="900" dirty="0"/>
          </a:p>
          <a:p>
            <a:r>
              <a:rPr lang="en-US" sz="900" dirty="0"/>
              <a:t>            {</a:t>
            </a:r>
            <a:endParaRPr lang="ru-RU" sz="900" dirty="0"/>
          </a:p>
          <a:p>
            <a:r>
              <a:rPr lang="en-US" sz="900" dirty="0"/>
              <a:t>                </a:t>
            </a:r>
            <a:r>
              <a:rPr lang="en-US" sz="900" dirty="0" err="1"/>
              <a:t>connection.Open</a:t>
            </a:r>
            <a:r>
              <a:rPr lang="en-US" sz="900" dirty="0"/>
              <a:t>();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    // </a:t>
            </a:r>
            <a:r>
              <a:rPr lang="ru-RU" sz="900" dirty="0"/>
              <a:t>Проверяем ссылочную целостность</a:t>
            </a:r>
          </a:p>
          <a:p>
            <a:r>
              <a:rPr lang="en-US" sz="900" dirty="0"/>
              <a:t>                if (!</a:t>
            </a:r>
            <a:r>
              <a:rPr lang="en-US" sz="900" dirty="0" err="1"/>
              <a:t>CanDeleteRecord</a:t>
            </a:r>
            <a:r>
              <a:rPr lang="en-US" sz="900" dirty="0"/>
              <a:t>(</a:t>
            </a:r>
            <a:r>
              <a:rPr lang="en-US" sz="900" dirty="0" err="1"/>
              <a:t>tableName</a:t>
            </a:r>
            <a:r>
              <a:rPr lang="en-US" sz="900" dirty="0"/>
              <a:t>, </a:t>
            </a:r>
            <a:r>
              <a:rPr lang="en-US" sz="900" dirty="0" err="1"/>
              <a:t>idValue</a:t>
            </a:r>
            <a:r>
              <a:rPr lang="en-US" sz="900" dirty="0"/>
              <a:t>, connection)) return;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    </a:t>
            </a:r>
            <a:r>
              <a:rPr lang="en-US" sz="900" dirty="0" err="1"/>
              <a:t>SqlCommand</a:t>
            </a:r>
            <a:r>
              <a:rPr lang="en-US" sz="900" dirty="0"/>
              <a:t> command = new </a:t>
            </a:r>
            <a:r>
              <a:rPr lang="en-US" sz="900" dirty="0" err="1"/>
              <a:t>SqlCommand</a:t>
            </a:r>
            <a:r>
              <a:rPr lang="en-US" sz="900" dirty="0"/>
              <a:t>($"DELETE FROM {</a:t>
            </a:r>
            <a:r>
              <a:rPr lang="en-US" sz="900" dirty="0" err="1"/>
              <a:t>tableName</a:t>
            </a:r>
            <a:r>
              <a:rPr lang="en-US" sz="900" dirty="0"/>
              <a:t>} WHERE {</a:t>
            </a:r>
            <a:r>
              <a:rPr lang="en-US" sz="900" dirty="0" err="1"/>
              <a:t>idColumn</a:t>
            </a:r>
            <a:r>
              <a:rPr lang="en-US" sz="900" dirty="0"/>
              <a:t>} = @id", connection);</a:t>
            </a:r>
            <a:endParaRPr lang="ru-RU" sz="900" dirty="0"/>
          </a:p>
          <a:p>
            <a:r>
              <a:rPr lang="en-US" sz="900" dirty="0"/>
              <a:t>                </a:t>
            </a:r>
            <a:r>
              <a:rPr lang="en-US" sz="900" dirty="0" err="1"/>
              <a:t>command.Parameters.AddWithValue</a:t>
            </a:r>
            <a:r>
              <a:rPr lang="en-US" sz="900" dirty="0"/>
              <a:t>("@id", </a:t>
            </a:r>
            <a:r>
              <a:rPr lang="en-US" sz="900" dirty="0" err="1"/>
              <a:t>idValue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    int </a:t>
            </a:r>
            <a:r>
              <a:rPr lang="en-US" sz="900" dirty="0" err="1"/>
              <a:t>rowsAffected</a:t>
            </a:r>
            <a:r>
              <a:rPr lang="en-US" sz="900" dirty="0"/>
              <a:t> = </a:t>
            </a:r>
            <a:r>
              <a:rPr lang="en-US" sz="900" dirty="0" err="1"/>
              <a:t>command.ExecuteNonQuery</a:t>
            </a:r>
            <a:r>
              <a:rPr lang="en-US" sz="900" dirty="0"/>
              <a:t>();</a:t>
            </a:r>
            <a:endParaRPr lang="ru-RU" sz="900" dirty="0"/>
          </a:p>
          <a:p>
            <a:r>
              <a:rPr lang="en-US" sz="900" dirty="0"/>
              <a:t> </a:t>
            </a:r>
            <a:endParaRPr lang="ru-RU" sz="900" dirty="0"/>
          </a:p>
          <a:p>
            <a:r>
              <a:rPr lang="en-US" sz="900" dirty="0"/>
              <a:t>                if (</a:t>
            </a:r>
            <a:r>
              <a:rPr lang="en-US" sz="900" dirty="0" err="1"/>
              <a:t>rowsAffected</a:t>
            </a:r>
            <a:r>
              <a:rPr lang="en-US" sz="900" dirty="0"/>
              <a:t> &gt; 0)</a:t>
            </a:r>
            <a:endParaRPr lang="ru-RU" sz="900" dirty="0"/>
          </a:p>
          <a:p>
            <a:r>
              <a:rPr lang="en-US" sz="900" dirty="0"/>
              <a:t>                </a:t>
            </a:r>
            <a:r>
              <a:rPr lang="ru-RU" sz="900" dirty="0"/>
              <a:t>{</a:t>
            </a:r>
          </a:p>
          <a:p>
            <a:r>
              <a:rPr lang="ru-RU" sz="900" dirty="0"/>
              <a:t>                    </a:t>
            </a:r>
            <a:r>
              <a:rPr lang="ru-RU" sz="900" dirty="0" err="1"/>
              <a:t>MessageBox.Show</a:t>
            </a:r>
            <a:r>
              <a:rPr lang="ru-RU" sz="900" dirty="0"/>
              <a:t>("Запись успешно удалена!", "Успех",</a:t>
            </a:r>
          </a:p>
          <a:p>
            <a:r>
              <a:rPr lang="ru-RU" sz="900" dirty="0"/>
              <a:t>                                  </a:t>
            </a:r>
            <a:r>
              <a:rPr lang="en-US" sz="900" dirty="0" err="1"/>
              <a:t>MessageBoxButtons.OK</a:t>
            </a:r>
            <a:r>
              <a:rPr lang="en-US" sz="900" dirty="0"/>
              <a:t>, </a:t>
            </a:r>
            <a:r>
              <a:rPr lang="en-US" sz="900" dirty="0" err="1"/>
              <a:t>MessageBoxIcon.Information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                    </a:t>
            </a:r>
            <a:r>
              <a:rPr lang="en-US" sz="900" dirty="0" err="1"/>
              <a:t>LoadDataToGrid</a:t>
            </a:r>
            <a:r>
              <a:rPr lang="en-US" sz="900" dirty="0"/>
              <a:t>(</a:t>
            </a:r>
            <a:r>
              <a:rPr lang="en-US" sz="900" dirty="0" err="1"/>
              <a:t>dataGridView</a:t>
            </a:r>
            <a:r>
              <a:rPr lang="en-US" sz="900" dirty="0"/>
              <a:t>, query, </a:t>
            </a:r>
            <a:r>
              <a:rPr lang="en-US" sz="900" dirty="0" err="1"/>
              <a:t>tabPage</a:t>
            </a:r>
            <a:r>
              <a:rPr lang="en-US" sz="900" dirty="0"/>
              <a:t>, </a:t>
            </a:r>
            <a:r>
              <a:rPr lang="en-US" sz="900" dirty="0" err="1"/>
              <a:t>tableName</a:t>
            </a:r>
            <a:r>
              <a:rPr lang="en-US" sz="900" dirty="0"/>
              <a:t>);</a:t>
            </a:r>
            <a:endParaRPr lang="ru-RU" sz="900" dirty="0"/>
          </a:p>
          <a:p>
            <a:r>
              <a:rPr lang="en-US" sz="900" dirty="0"/>
              <a:t>                }</a:t>
            </a:r>
            <a:endParaRPr lang="ru-RU" sz="900" dirty="0"/>
          </a:p>
          <a:p>
            <a:r>
              <a:rPr lang="en-US" sz="900" dirty="0"/>
              <a:t>            }</a:t>
            </a:r>
            <a:endParaRPr lang="ru-RU" sz="900" dirty="0"/>
          </a:p>
          <a:p>
            <a:r>
              <a:rPr lang="en-US" sz="900" dirty="0"/>
              <a:t>        }</a:t>
            </a:r>
            <a:endParaRPr lang="ru-RU" sz="900" dirty="0"/>
          </a:p>
          <a:p>
            <a:r>
              <a:rPr lang="en-US" sz="900" dirty="0"/>
              <a:t>        catch (Exception ex)</a:t>
            </a:r>
            <a:endParaRPr lang="ru-RU" sz="900" dirty="0"/>
          </a:p>
          <a:p>
            <a:r>
              <a:rPr lang="en-US" sz="900" dirty="0"/>
              <a:t>        {</a:t>
            </a:r>
            <a:endParaRPr lang="ru-RU" sz="900" dirty="0"/>
          </a:p>
          <a:p>
            <a:r>
              <a:rPr lang="en-US" sz="900" dirty="0"/>
              <a:t>            </a:t>
            </a:r>
            <a:r>
              <a:rPr lang="en-US" sz="900" dirty="0" err="1"/>
              <a:t>MessageBox.Show</a:t>
            </a:r>
            <a:r>
              <a:rPr lang="en-US" sz="900" dirty="0"/>
              <a:t>($"</a:t>
            </a:r>
            <a:r>
              <a:rPr lang="ru-RU" sz="900" dirty="0"/>
              <a:t>Ошибка при удалении записи</a:t>
            </a:r>
            <a:r>
              <a:rPr lang="en-US" sz="900" dirty="0"/>
              <a:t>: {</a:t>
            </a:r>
            <a:r>
              <a:rPr lang="en-US" sz="900" dirty="0" err="1"/>
              <a:t>ex.Message</a:t>
            </a:r>
            <a:r>
              <a:rPr lang="en-US" sz="900" dirty="0"/>
              <a:t>}", "</a:t>
            </a:r>
            <a:r>
              <a:rPr lang="ru-RU" sz="900" dirty="0"/>
              <a:t>Ошибка</a:t>
            </a:r>
            <a:r>
              <a:rPr lang="en-US" sz="900" dirty="0"/>
              <a:t>",</a:t>
            </a:r>
            <a:endParaRPr lang="ru-RU" sz="900" dirty="0"/>
          </a:p>
          <a:p>
            <a:r>
              <a:rPr lang="en-US" sz="900" dirty="0"/>
              <a:t>                          </a:t>
            </a:r>
            <a:r>
              <a:rPr lang="ru-RU" sz="900" dirty="0" err="1"/>
              <a:t>MessageBoxButtons.OK</a:t>
            </a:r>
            <a:r>
              <a:rPr lang="ru-RU" sz="900" dirty="0"/>
              <a:t>, </a:t>
            </a:r>
            <a:r>
              <a:rPr lang="ru-RU" sz="900" dirty="0" err="1"/>
              <a:t>MessageBoxIcon.Error</a:t>
            </a:r>
            <a:r>
              <a:rPr lang="ru-RU" sz="900" dirty="0"/>
              <a:t>);</a:t>
            </a:r>
          </a:p>
          <a:p>
            <a:r>
              <a:rPr lang="ru-RU" sz="900" dirty="0"/>
              <a:t>        }</a:t>
            </a:r>
          </a:p>
          <a:p>
            <a:r>
              <a:rPr lang="ru-RU" sz="900" dirty="0"/>
              <a:t>    }</a:t>
            </a:r>
          </a:p>
          <a:p>
            <a:r>
              <a:rPr lang="ru-RU" sz="900" dirty="0"/>
              <a:t>}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57F48E9-DF65-40B2-8775-3F0638D82EE0}"/>
              </a:ext>
            </a:extLst>
          </p:cNvPr>
          <p:cNvSpPr/>
          <p:nvPr/>
        </p:nvSpPr>
        <p:spPr>
          <a:xfrm>
            <a:off x="12652513" y="7215808"/>
            <a:ext cx="1868557" cy="914400"/>
          </a:xfrm>
          <a:prstGeom prst="rect">
            <a:avLst/>
          </a:prstGeom>
          <a:solidFill>
            <a:srgbClr val="EDED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981" y="79513"/>
            <a:ext cx="6149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8. Сортировка данных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98484" y="778880"/>
            <a:ext cx="6289942" cy="745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050" dirty="0"/>
              <a:t>private void </a:t>
            </a:r>
            <a:r>
              <a:rPr lang="en-US" sz="1050" dirty="0" err="1"/>
              <a:t>DataGridView_ColumnHeaderMouseClick</a:t>
            </a:r>
            <a:r>
              <a:rPr lang="en-US" sz="1050" dirty="0"/>
              <a:t>(object sender, </a:t>
            </a:r>
            <a:r>
              <a:rPr lang="en-US" sz="1050" dirty="0" err="1"/>
              <a:t>DataGridViewCellMouseEventArgs</a:t>
            </a:r>
            <a:r>
              <a:rPr lang="en-US" sz="1050" dirty="0"/>
              <a:t> e)</a:t>
            </a:r>
            <a:endParaRPr lang="ru-RU" sz="1050" dirty="0"/>
          </a:p>
          <a:p>
            <a:r>
              <a:rPr lang="en-US" sz="1050" dirty="0"/>
              <a:t>{</a:t>
            </a:r>
            <a:endParaRPr lang="ru-RU" sz="1050" dirty="0"/>
          </a:p>
          <a:p>
            <a:r>
              <a:rPr lang="en-US" sz="1050" dirty="0"/>
              <a:t>    </a:t>
            </a:r>
            <a:r>
              <a:rPr lang="en-US" sz="1050" dirty="0" err="1"/>
              <a:t>DataGridView</a:t>
            </a:r>
            <a:r>
              <a:rPr lang="en-US" sz="1050" dirty="0"/>
              <a:t> </a:t>
            </a:r>
            <a:r>
              <a:rPr lang="en-US" sz="1050" dirty="0" err="1"/>
              <a:t>dataGridView</a:t>
            </a:r>
            <a:r>
              <a:rPr lang="en-US" sz="1050" dirty="0"/>
              <a:t> = (</a:t>
            </a:r>
            <a:r>
              <a:rPr lang="en-US" sz="1050" dirty="0" err="1"/>
              <a:t>DataGridView</a:t>
            </a:r>
            <a:r>
              <a:rPr lang="en-US" sz="1050" dirty="0"/>
              <a:t>)sender;</a:t>
            </a:r>
            <a:endParaRPr lang="ru-RU" sz="1050" dirty="0"/>
          </a:p>
          <a:p>
            <a:r>
              <a:rPr lang="en-US" sz="1050" dirty="0"/>
              <a:t>    </a:t>
            </a:r>
            <a:r>
              <a:rPr lang="en-US" sz="1050" dirty="0" err="1"/>
              <a:t>DataTable</a:t>
            </a:r>
            <a:r>
              <a:rPr lang="en-US" sz="1050" dirty="0"/>
              <a:t> </a:t>
            </a:r>
            <a:r>
              <a:rPr lang="en-US" sz="1050" dirty="0" err="1"/>
              <a:t>dataTable</a:t>
            </a:r>
            <a:r>
              <a:rPr lang="en-US" sz="1050" dirty="0"/>
              <a:t> = </a:t>
            </a:r>
            <a:r>
              <a:rPr lang="en-US" sz="1050" dirty="0" err="1"/>
              <a:t>GetDataTableFromDataSource</a:t>
            </a:r>
            <a:r>
              <a:rPr lang="en-US" sz="1050" dirty="0"/>
              <a:t>(</a:t>
            </a:r>
            <a:r>
              <a:rPr lang="en-US" sz="1050" dirty="0" err="1"/>
              <a:t>dataGridView.DataSource</a:t>
            </a:r>
            <a:r>
              <a:rPr lang="en-US" sz="1050" dirty="0"/>
              <a:t>);</a:t>
            </a:r>
            <a:endParaRPr lang="ru-RU" sz="1050" dirty="0"/>
          </a:p>
          <a:p>
            <a:r>
              <a:rPr lang="en-US" sz="1050" dirty="0"/>
              <a:t> </a:t>
            </a:r>
            <a:endParaRPr lang="ru-RU" sz="1050" dirty="0"/>
          </a:p>
          <a:p>
            <a:r>
              <a:rPr lang="en-US" sz="1050" dirty="0"/>
              <a:t>    if (</a:t>
            </a:r>
            <a:r>
              <a:rPr lang="en-US" sz="1050" dirty="0" err="1"/>
              <a:t>dataTable</a:t>
            </a:r>
            <a:r>
              <a:rPr lang="en-US" sz="1050" dirty="0"/>
              <a:t> != null &amp;&amp; </a:t>
            </a:r>
            <a:r>
              <a:rPr lang="en-US" sz="1050" dirty="0" err="1"/>
              <a:t>e.ColumnIndex</a:t>
            </a:r>
            <a:r>
              <a:rPr lang="en-US" sz="1050" dirty="0"/>
              <a:t> &gt;= 0)</a:t>
            </a:r>
            <a:endParaRPr lang="ru-RU" sz="1050" dirty="0"/>
          </a:p>
          <a:p>
            <a:r>
              <a:rPr lang="en-US" sz="1050" dirty="0"/>
              <a:t>    {</a:t>
            </a:r>
            <a:endParaRPr lang="ru-RU" sz="1050" dirty="0"/>
          </a:p>
          <a:p>
            <a:r>
              <a:rPr lang="en-US" sz="1050" dirty="0"/>
              <a:t>        string </a:t>
            </a:r>
            <a:r>
              <a:rPr lang="en-US" sz="1050" dirty="0" err="1"/>
              <a:t>columnName</a:t>
            </a:r>
            <a:r>
              <a:rPr lang="en-US" sz="1050" dirty="0"/>
              <a:t> = </a:t>
            </a:r>
            <a:r>
              <a:rPr lang="en-US" sz="1050" dirty="0" err="1"/>
              <a:t>dataGridView.Columns</a:t>
            </a:r>
            <a:r>
              <a:rPr lang="en-US" sz="1050" dirty="0"/>
              <a:t>[</a:t>
            </a:r>
            <a:r>
              <a:rPr lang="en-US" sz="1050" dirty="0" err="1"/>
              <a:t>e.ColumnIndex</a:t>
            </a:r>
            <a:r>
              <a:rPr lang="en-US" sz="1050" dirty="0"/>
              <a:t>].</a:t>
            </a:r>
            <a:r>
              <a:rPr lang="en-US" sz="1050" dirty="0" err="1"/>
              <a:t>DataPropertyName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        </a:t>
            </a:r>
            <a:r>
              <a:rPr lang="en-US" sz="1050" dirty="0" err="1"/>
              <a:t>DataView</a:t>
            </a:r>
            <a:r>
              <a:rPr lang="en-US" sz="1050" dirty="0"/>
              <a:t> </a:t>
            </a:r>
            <a:r>
              <a:rPr lang="en-US" sz="1050" dirty="0" err="1"/>
              <a:t>dataView</a:t>
            </a:r>
            <a:r>
              <a:rPr lang="en-US" sz="1050" dirty="0"/>
              <a:t> = </a:t>
            </a:r>
            <a:r>
              <a:rPr lang="en-US" sz="1050" dirty="0" err="1"/>
              <a:t>dataTable.DefaultView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 </a:t>
            </a:r>
            <a:endParaRPr lang="ru-RU" sz="1050" dirty="0"/>
          </a:p>
          <a:p>
            <a:r>
              <a:rPr lang="en-US" sz="1050" dirty="0"/>
              <a:t>        string </a:t>
            </a:r>
            <a:r>
              <a:rPr lang="en-US" sz="1050" dirty="0" err="1"/>
              <a:t>currentTab</a:t>
            </a:r>
            <a:r>
              <a:rPr lang="en-US" sz="1050" dirty="0"/>
              <a:t> = ((</a:t>
            </a:r>
            <a:r>
              <a:rPr lang="en-US" sz="1050" dirty="0" err="1"/>
              <a:t>TabPage</a:t>
            </a:r>
            <a:r>
              <a:rPr lang="en-US" sz="1050" dirty="0"/>
              <a:t>)</a:t>
            </a:r>
            <a:r>
              <a:rPr lang="en-US" sz="1050" dirty="0" err="1"/>
              <a:t>dataGridView.Parent</a:t>
            </a:r>
            <a:r>
              <a:rPr lang="en-US" sz="1050" dirty="0"/>
              <a:t>).</a:t>
            </a:r>
            <a:r>
              <a:rPr lang="en-US" sz="1050" dirty="0" err="1"/>
              <a:t>Text.Split</a:t>
            </a:r>
            <a:r>
              <a:rPr lang="en-US" sz="1050" dirty="0"/>
              <a:t>('(')[0].Trim();</a:t>
            </a:r>
            <a:endParaRPr lang="ru-RU" sz="1050" dirty="0"/>
          </a:p>
          <a:p>
            <a:r>
              <a:rPr lang="en-US" sz="1050" dirty="0"/>
              <a:t> </a:t>
            </a:r>
            <a:endParaRPr lang="ru-RU" sz="1050" dirty="0"/>
          </a:p>
          <a:p>
            <a:r>
              <a:rPr lang="en-US" sz="1050" dirty="0"/>
              <a:t>        // </a:t>
            </a:r>
            <a:r>
              <a:rPr lang="ru-RU" sz="1050" dirty="0"/>
              <a:t>Определяем порядок сортировки</a:t>
            </a:r>
          </a:p>
          <a:p>
            <a:r>
              <a:rPr lang="en-US" sz="1050" dirty="0"/>
              <a:t>        if (</a:t>
            </a:r>
            <a:r>
              <a:rPr lang="en-US" sz="1050" dirty="0" err="1"/>
              <a:t>currentSortSettings.ContainsKey</a:t>
            </a:r>
            <a:r>
              <a:rPr lang="en-US" sz="1050" dirty="0"/>
              <a:t>(</a:t>
            </a:r>
            <a:r>
              <a:rPr lang="en-US" sz="1050" dirty="0" err="1"/>
              <a:t>currentTab</a:t>
            </a:r>
            <a:r>
              <a:rPr lang="en-US" sz="1050" dirty="0"/>
              <a:t>) &amp;&amp;</a:t>
            </a:r>
            <a:endParaRPr lang="ru-RU" sz="1050" dirty="0"/>
          </a:p>
          <a:p>
            <a:r>
              <a:rPr lang="en-US" sz="1050" dirty="0"/>
              <a:t>            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].</a:t>
            </a:r>
            <a:r>
              <a:rPr lang="en-US" sz="1050" dirty="0" err="1"/>
              <a:t>ColumnName</a:t>
            </a:r>
            <a:r>
              <a:rPr lang="en-US" sz="1050" dirty="0"/>
              <a:t> == </a:t>
            </a:r>
            <a:r>
              <a:rPr lang="en-US" sz="1050" dirty="0" err="1"/>
              <a:t>columnName</a:t>
            </a:r>
            <a:r>
              <a:rPr lang="en-US" sz="1050" dirty="0"/>
              <a:t>)</a:t>
            </a:r>
            <a:endParaRPr lang="ru-RU" sz="1050" dirty="0"/>
          </a:p>
          <a:p>
            <a:r>
              <a:rPr lang="en-US" sz="1050" dirty="0"/>
              <a:t>        {</a:t>
            </a:r>
            <a:endParaRPr lang="ru-RU" sz="1050" dirty="0"/>
          </a:p>
          <a:p>
            <a:r>
              <a:rPr lang="en-US" sz="1050" dirty="0"/>
              <a:t>            // </a:t>
            </a:r>
            <a:r>
              <a:rPr lang="ru-RU" sz="1050" dirty="0"/>
              <a:t>Переключаем порядок для той же колонки</a:t>
            </a:r>
          </a:p>
          <a:p>
            <a:r>
              <a:rPr lang="en-US" sz="1050" dirty="0"/>
              <a:t>            if (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].</a:t>
            </a:r>
            <a:r>
              <a:rPr lang="en-US" sz="1050" dirty="0" err="1"/>
              <a:t>SortOrder</a:t>
            </a:r>
            <a:r>
              <a:rPr lang="en-US" sz="1050" dirty="0"/>
              <a:t> == </a:t>
            </a:r>
            <a:r>
              <a:rPr lang="en-US" sz="1050" dirty="0" err="1"/>
              <a:t>CustomSortOrder.Ascending</a:t>
            </a:r>
            <a:r>
              <a:rPr lang="en-US" sz="1050" dirty="0"/>
              <a:t>)</a:t>
            </a:r>
            <a:endParaRPr lang="ru-RU" sz="1050" dirty="0"/>
          </a:p>
          <a:p>
            <a:r>
              <a:rPr lang="en-US" sz="1050" dirty="0"/>
              <a:t>            {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dataView.Sort</a:t>
            </a:r>
            <a:r>
              <a:rPr lang="en-US" sz="1050" dirty="0"/>
              <a:t> = </a:t>
            </a:r>
            <a:r>
              <a:rPr lang="en-US" sz="1050" dirty="0" err="1"/>
              <a:t>columnName</a:t>
            </a:r>
            <a:r>
              <a:rPr lang="en-US" sz="1050" dirty="0"/>
              <a:t> + " DESC";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].</a:t>
            </a:r>
            <a:r>
              <a:rPr lang="en-US" sz="1050" dirty="0" err="1"/>
              <a:t>SortOrder</a:t>
            </a:r>
            <a:r>
              <a:rPr lang="en-US" sz="1050" dirty="0"/>
              <a:t> = </a:t>
            </a:r>
            <a:r>
              <a:rPr lang="en-US" sz="1050" dirty="0" err="1"/>
              <a:t>CustomSortOrder.Descending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            }</a:t>
            </a:r>
            <a:endParaRPr lang="ru-RU" sz="1050" dirty="0"/>
          </a:p>
          <a:p>
            <a:r>
              <a:rPr lang="en-US" sz="1050" dirty="0"/>
              <a:t>            else</a:t>
            </a:r>
            <a:endParaRPr lang="ru-RU" sz="1050" dirty="0"/>
          </a:p>
          <a:p>
            <a:r>
              <a:rPr lang="en-US" sz="1050" dirty="0"/>
              <a:t>            {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dataView.Sort</a:t>
            </a:r>
            <a:r>
              <a:rPr lang="en-US" sz="1050" dirty="0"/>
              <a:t> = </a:t>
            </a:r>
            <a:r>
              <a:rPr lang="en-US" sz="1050" dirty="0" err="1"/>
              <a:t>columnName</a:t>
            </a:r>
            <a:r>
              <a:rPr lang="en-US" sz="1050" dirty="0"/>
              <a:t> + " ASC";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].</a:t>
            </a:r>
            <a:r>
              <a:rPr lang="en-US" sz="1050" dirty="0" err="1"/>
              <a:t>SortOrder</a:t>
            </a:r>
            <a:r>
              <a:rPr lang="en-US" sz="1050" dirty="0"/>
              <a:t> = </a:t>
            </a:r>
            <a:r>
              <a:rPr lang="en-US" sz="1050" dirty="0" err="1"/>
              <a:t>CustomSortOrder.Ascending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            }</a:t>
            </a:r>
            <a:endParaRPr lang="ru-RU" sz="1050" dirty="0"/>
          </a:p>
          <a:p>
            <a:r>
              <a:rPr lang="en-US" sz="1050" dirty="0"/>
              <a:t>        }</a:t>
            </a:r>
            <a:endParaRPr lang="ru-RU" sz="1050" dirty="0"/>
          </a:p>
          <a:p>
            <a:r>
              <a:rPr lang="en-US" sz="1050" dirty="0"/>
              <a:t>        else</a:t>
            </a:r>
            <a:endParaRPr lang="ru-RU" sz="1050" dirty="0"/>
          </a:p>
          <a:p>
            <a:r>
              <a:rPr lang="en-US" sz="1050" dirty="0"/>
              <a:t>        {</a:t>
            </a:r>
            <a:endParaRPr lang="ru-RU" sz="1050" dirty="0"/>
          </a:p>
          <a:p>
            <a:r>
              <a:rPr lang="en-US" sz="1050" dirty="0"/>
              <a:t>            // </a:t>
            </a:r>
            <a:r>
              <a:rPr lang="ru-RU" sz="1050" dirty="0"/>
              <a:t>Новая колонка для сортировки</a:t>
            </a:r>
          </a:p>
          <a:p>
            <a:r>
              <a:rPr lang="en-US" sz="1050" dirty="0"/>
              <a:t>            </a:t>
            </a:r>
            <a:r>
              <a:rPr lang="en-US" sz="1050" dirty="0" err="1"/>
              <a:t>dataView.Sort</a:t>
            </a:r>
            <a:r>
              <a:rPr lang="en-US" sz="1050" dirty="0"/>
              <a:t> = </a:t>
            </a:r>
            <a:r>
              <a:rPr lang="en-US" sz="1050" dirty="0" err="1"/>
              <a:t>columnName</a:t>
            </a:r>
            <a:r>
              <a:rPr lang="en-US" sz="1050" dirty="0"/>
              <a:t> + " ASC";</a:t>
            </a:r>
            <a:endParaRPr lang="ru-RU" sz="1050" dirty="0"/>
          </a:p>
          <a:p>
            <a:r>
              <a:rPr lang="en-US" sz="1050" dirty="0"/>
              <a:t>            </a:t>
            </a:r>
            <a:r>
              <a:rPr lang="en-US" sz="1050" dirty="0" err="1"/>
              <a:t>currentSortSettings</a:t>
            </a:r>
            <a:r>
              <a:rPr lang="en-US" sz="1050" dirty="0"/>
              <a:t>[</a:t>
            </a:r>
            <a:r>
              <a:rPr lang="en-US" sz="1050" dirty="0" err="1"/>
              <a:t>currentTab</a:t>
            </a:r>
            <a:r>
              <a:rPr lang="en-US" sz="1050" dirty="0"/>
              <a:t>] = new </a:t>
            </a:r>
            <a:r>
              <a:rPr lang="en-US" sz="1050" dirty="0" err="1"/>
              <a:t>SortSettings</a:t>
            </a:r>
            <a:endParaRPr lang="ru-RU" sz="1050" dirty="0"/>
          </a:p>
          <a:p>
            <a:r>
              <a:rPr lang="en-US" sz="1050" dirty="0"/>
              <a:t>            {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ColumnName</a:t>
            </a:r>
            <a:r>
              <a:rPr lang="en-US" sz="1050" dirty="0"/>
              <a:t> = </a:t>
            </a:r>
            <a:r>
              <a:rPr lang="en-US" sz="1050" dirty="0" err="1"/>
              <a:t>columnName</a:t>
            </a:r>
            <a:r>
              <a:rPr lang="en-US" sz="1050" dirty="0"/>
              <a:t>,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SortOrder</a:t>
            </a:r>
            <a:r>
              <a:rPr lang="en-US" sz="1050" dirty="0"/>
              <a:t> = </a:t>
            </a:r>
            <a:r>
              <a:rPr lang="en-US" sz="1050" dirty="0" err="1"/>
              <a:t>CustomSortOrder.Ascending</a:t>
            </a:r>
            <a:r>
              <a:rPr lang="en-US" sz="1050" dirty="0"/>
              <a:t>,</a:t>
            </a:r>
            <a:endParaRPr lang="ru-RU" sz="1050" dirty="0"/>
          </a:p>
          <a:p>
            <a:r>
              <a:rPr lang="en-US" sz="1050" dirty="0"/>
              <a:t>                </a:t>
            </a:r>
            <a:r>
              <a:rPr lang="en-US" sz="1050" dirty="0" err="1"/>
              <a:t>SortType</a:t>
            </a:r>
            <a:r>
              <a:rPr lang="en-US" sz="1050" dirty="0"/>
              <a:t> = "simple"</a:t>
            </a:r>
            <a:endParaRPr lang="ru-RU" sz="1050" dirty="0"/>
          </a:p>
          <a:p>
            <a:r>
              <a:rPr lang="en-US" sz="1050" dirty="0"/>
              <a:t>            };</a:t>
            </a:r>
            <a:endParaRPr lang="ru-RU" sz="1050" dirty="0"/>
          </a:p>
          <a:p>
            <a:r>
              <a:rPr lang="en-US" sz="1050" dirty="0"/>
              <a:t>        }</a:t>
            </a:r>
            <a:endParaRPr lang="ru-RU" sz="1050" dirty="0"/>
          </a:p>
          <a:p>
            <a:r>
              <a:rPr lang="en-US" sz="1050" dirty="0"/>
              <a:t> </a:t>
            </a:r>
            <a:endParaRPr lang="ru-RU" sz="1050" dirty="0"/>
          </a:p>
          <a:p>
            <a:r>
              <a:rPr lang="en-US" sz="1050" dirty="0"/>
              <a:t>        </a:t>
            </a:r>
            <a:r>
              <a:rPr lang="en-US" sz="1050" dirty="0" err="1"/>
              <a:t>dataGridView.DataSource</a:t>
            </a:r>
            <a:r>
              <a:rPr lang="en-US" sz="1050" dirty="0"/>
              <a:t> = </a:t>
            </a:r>
            <a:r>
              <a:rPr lang="en-US" sz="1050" dirty="0" err="1"/>
              <a:t>dataView</a:t>
            </a:r>
            <a:r>
              <a:rPr lang="en-US" sz="1050" dirty="0"/>
              <a:t>;</a:t>
            </a:r>
            <a:endParaRPr lang="ru-RU" sz="1050" dirty="0"/>
          </a:p>
          <a:p>
            <a:r>
              <a:rPr lang="en-US" sz="1050" dirty="0"/>
              <a:t>        </a:t>
            </a:r>
            <a:r>
              <a:rPr lang="en-US" sz="1050" dirty="0" err="1"/>
              <a:t>UpdateSortIndicators</a:t>
            </a:r>
            <a:r>
              <a:rPr lang="en-US" sz="1050" dirty="0"/>
              <a:t>(</a:t>
            </a:r>
            <a:r>
              <a:rPr lang="en-US" sz="1050" dirty="0" err="1"/>
              <a:t>dataGridView</a:t>
            </a:r>
            <a:r>
              <a:rPr lang="en-US" sz="1050" dirty="0"/>
              <a:t>);</a:t>
            </a:r>
            <a:endParaRPr lang="ru-RU" sz="1050" dirty="0"/>
          </a:p>
          <a:p>
            <a:r>
              <a:rPr lang="en-US" sz="1050" dirty="0"/>
              <a:t>    </a:t>
            </a:r>
            <a:r>
              <a:rPr lang="ru-RU" sz="1050" dirty="0"/>
              <a:t>}</a:t>
            </a:r>
          </a:p>
          <a:p>
            <a:r>
              <a:rPr lang="ru-RU" sz="1050" dirty="0"/>
              <a:t>}</a:t>
            </a:r>
          </a:p>
          <a:p>
            <a:r>
              <a:rPr lang="ru-RU" sz="1050" b="1" dirty="0"/>
              <a:t>Документация:</a:t>
            </a:r>
            <a:r>
              <a:rPr lang="ru-RU" sz="1050" dirty="0"/>
              <a:t> Обрабатывает клик по заголовку колонки для сортировки данных (возрастание/убывание).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697DA1D-94B6-49D0-9F62-ED639F71C2EC}"/>
              </a:ext>
            </a:extLst>
          </p:cNvPr>
          <p:cNvSpPr/>
          <p:nvPr/>
        </p:nvSpPr>
        <p:spPr>
          <a:xfrm>
            <a:off x="12761843" y="7215808"/>
            <a:ext cx="1868557" cy="914400"/>
          </a:xfrm>
          <a:prstGeom prst="rect">
            <a:avLst/>
          </a:prstGeom>
          <a:solidFill>
            <a:srgbClr val="EDED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619" y="450175"/>
            <a:ext cx="6097429" cy="51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Создание интерфейса вкладок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114418" y="1045036"/>
            <a:ext cx="9387390" cy="5304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{</a:t>
            </a:r>
            <a:r>
              <a:rPr lang="ru-RU" b="1" dirty="0" err="1"/>
              <a:t>private</a:t>
            </a:r>
            <a:r>
              <a:rPr lang="ru-RU" b="1" dirty="0"/>
              <a:t> </a:t>
            </a:r>
            <a:r>
              <a:rPr lang="ru-RU" b="1" dirty="0" err="1"/>
              <a:t>void</a:t>
            </a:r>
            <a:r>
              <a:rPr lang="ru-RU" b="1" dirty="0"/>
              <a:t> </a:t>
            </a:r>
            <a:r>
              <a:rPr lang="ru-RU" b="1" dirty="0" err="1"/>
              <a:t>CreateInterface</a:t>
            </a:r>
            <a:r>
              <a:rPr lang="ru-RU" b="1" dirty="0"/>
              <a:t>()</a:t>
            </a:r>
            <a:endParaRPr lang="ru-RU" dirty="0"/>
          </a:p>
          <a:p>
            <a:r>
              <a:rPr lang="ru-RU" b="1" dirty="0"/>
              <a:t>{</a:t>
            </a:r>
            <a:endParaRPr lang="ru-RU" dirty="0"/>
          </a:p>
          <a:p>
            <a:r>
              <a:rPr lang="ru-RU" b="1" dirty="0"/>
              <a:t>    </a:t>
            </a:r>
            <a:r>
              <a:rPr lang="ru-RU" b="1" dirty="0" err="1"/>
              <a:t>this.Text</a:t>
            </a:r>
            <a:r>
              <a:rPr lang="ru-RU" b="1" dirty="0"/>
              <a:t> = "Система управления зарплатой - " + </a:t>
            </a:r>
            <a:r>
              <a:rPr lang="ru-RU" b="1" dirty="0" err="1"/>
              <a:t>GetDatabaseName</a:t>
            </a:r>
            <a:r>
              <a:rPr lang="ru-RU" b="1" dirty="0"/>
              <a:t>();</a:t>
            </a:r>
            <a:endParaRPr lang="ru-RU" dirty="0"/>
          </a:p>
          <a:p>
            <a:r>
              <a:rPr lang="ru-RU" b="1" dirty="0"/>
              <a:t>    </a:t>
            </a:r>
            <a:r>
              <a:rPr lang="en-US" b="1" dirty="0" err="1"/>
              <a:t>this.Size</a:t>
            </a:r>
            <a:r>
              <a:rPr lang="en-US" b="1" dirty="0"/>
              <a:t> = new </a:t>
            </a:r>
            <a:r>
              <a:rPr lang="en-US" b="1" dirty="0" err="1"/>
              <a:t>System.Drawing.Size</a:t>
            </a:r>
            <a:r>
              <a:rPr lang="en-US" b="1" dirty="0"/>
              <a:t>(1400, 800);</a:t>
            </a:r>
            <a:endParaRPr lang="ru-RU" dirty="0"/>
          </a:p>
          <a:p>
            <a:r>
              <a:rPr lang="en-US" b="1" dirty="0"/>
              <a:t> 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tabControl</a:t>
            </a:r>
            <a:r>
              <a:rPr lang="en-US" b="1" dirty="0"/>
              <a:t> = new </a:t>
            </a:r>
            <a:r>
              <a:rPr lang="en-US" b="1" dirty="0" err="1"/>
              <a:t>TabControl</a:t>
            </a:r>
            <a:r>
              <a:rPr lang="en-US" b="1" dirty="0"/>
              <a:t>();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tabControl.Dock</a:t>
            </a:r>
            <a:r>
              <a:rPr lang="en-US" b="1" dirty="0"/>
              <a:t> = </a:t>
            </a:r>
            <a:r>
              <a:rPr lang="en-US" b="1" dirty="0" err="1"/>
              <a:t>DockStyle.Fill</a:t>
            </a:r>
            <a:r>
              <a:rPr lang="en-US" b="1" dirty="0"/>
              <a:t>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this.Controls.Add</a:t>
            </a:r>
            <a:r>
              <a:rPr lang="en-US" b="1" dirty="0"/>
              <a:t>(</a:t>
            </a:r>
            <a:r>
              <a:rPr lang="en-US" b="1" dirty="0" err="1"/>
              <a:t>tabControl</a:t>
            </a:r>
            <a:r>
              <a:rPr lang="en-US" b="1" dirty="0"/>
              <a:t>);</a:t>
            </a:r>
            <a:endParaRPr lang="ru-RU" dirty="0"/>
          </a:p>
          <a:p>
            <a:r>
              <a:rPr lang="en-US" b="1" dirty="0"/>
              <a:t> 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Отделы</a:t>
            </a:r>
            <a:r>
              <a:rPr lang="en-US" b="1" dirty="0"/>
              <a:t>", "Department", "SELECT * FROM Department");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Должности</a:t>
            </a:r>
            <a:r>
              <a:rPr lang="en-US" b="1" dirty="0"/>
              <a:t>", "Position", "SELECT * FROM Position");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Сотрудники</a:t>
            </a:r>
            <a:r>
              <a:rPr lang="en-US" b="1" dirty="0"/>
              <a:t>", "Employee", @"SELECT </a:t>
            </a:r>
            <a:r>
              <a:rPr lang="en-US" b="1" dirty="0" err="1"/>
              <a:t>e.employee_id</a:t>
            </a:r>
            <a:r>
              <a:rPr lang="en-US" b="1" dirty="0"/>
              <a:t>, </a:t>
            </a:r>
            <a:r>
              <a:rPr lang="en-US" b="1" dirty="0" err="1"/>
              <a:t>e.full_name</a:t>
            </a:r>
            <a:r>
              <a:rPr lang="en-US" b="1" dirty="0"/>
              <a:t>, </a:t>
            </a:r>
            <a:r>
              <a:rPr lang="en-US" b="1" dirty="0" err="1"/>
              <a:t>e.hire_date</a:t>
            </a:r>
            <a:r>
              <a:rPr lang="en-US" b="1" dirty="0"/>
              <a:t>...");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Расчётные периоды</a:t>
            </a:r>
            <a:r>
              <a:rPr lang="en-US" b="1" dirty="0"/>
              <a:t>", "</a:t>
            </a:r>
            <a:r>
              <a:rPr lang="en-US" b="1" dirty="0" err="1"/>
              <a:t>PayPeriod</a:t>
            </a:r>
            <a:r>
              <a:rPr lang="en-US" b="1" dirty="0"/>
              <a:t>", "SELECT * FROM </a:t>
            </a:r>
            <a:r>
              <a:rPr lang="en-US" b="1" dirty="0" err="1"/>
              <a:t>PayPeriod</a:t>
            </a:r>
            <a:r>
              <a:rPr lang="en-US" b="1" dirty="0"/>
              <a:t>");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dirty="0" err="1"/>
              <a:t>AddTab</a:t>
            </a:r>
            <a:r>
              <a:rPr lang="en-US" b="1" dirty="0"/>
              <a:t>("</a:t>
            </a:r>
            <a:r>
              <a:rPr lang="ru-RU" b="1" dirty="0"/>
              <a:t>Расчёты зарплаты</a:t>
            </a:r>
            <a:r>
              <a:rPr lang="en-US" b="1" dirty="0"/>
              <a:t>", "Payroll", @"SELECT </a:t>
            </a:r>
            <a:r>
              <a:rPr lang="en-US" b="1" dirty="0" err="1"/>
              <a:t>py.payroll_id</a:t>
            </a:r>
            <a:r>
              <a:rPr lang="en-US" b="1" dirty="0"/>
              <a:t>, </a:t>
            </a:r>
            <a:r>
              <a:rPr lang="en-US" b="1" dirty="0" err="1"/>
              <a:t>e.full_name</a:t>
            </a:r>
            <a:r>
              <a:rPr lang="en-US" b="1" dirty="0"/>
              <a:t>, </a:t>
            </a:r>
            <a:r>
              <a:rPr lang="en-US" b="1" dirty="0" err="1"/>
              <a:t>pp.month</a:t>
            </a:r>
            <a:r>
              <a:rPr lang="en-US" b="1" dirty="0"/>
              <a:t>...");</a:t>
            </a:r>
            <a:endParaRPr lang="ru-RU" dirty="0"/>
          </a:p>
          <a:p>
            <a:r>
              <a:rPr lang="en-US" b="1" dirty="0"/>
              <a:t> </a:t>
            </a:r>
            <a:endParaRPr lang="ru-RU" dirty="0"/>
          </a:p>
          <a:p>
            <a:r>
              <a:rPr lang="en-US" b="1" dirty="0"/>
              <a:t>    </a:t>
            </a:r>
            <a:r>
              <a:rPr lang="ru-RU" b="1" dirty="0" err="1"/>
              <a:t>AddReconnectButton</a:t>
            </a:r>
            <a:r>
              <a:rPr lang="ru-RU" b="1" dirty="0"/>
              <a:t>();</a:t>
            </a:r>
            <a:endParaRPr lang="ru-RU" dirty="0"/>
          </a:p>
          <a:p>
            <a:r>
              <a:rPr lang="ru-RU" b="1" dirty="0"/>
              <a:t>}</a:t>
            </a:r>
            <a:endParaRPr lang="ru-RU" dirty="0"/>
          </a:p>
          <a:p>
            <a:r>
              <a:rPr lang="ru-RU" b="1" dirty="0"/>
              <a:t>Документация:</a:t>
            </a:r>
            <a:r>
              <a:rPr lang="ru-RU" dirty="0"/>
              <a:t> Создает основной интерфейс с вкладками для разных сущностей системы</a:t>
            </a:r>
          </a:p>
          <a:p>
            <a:r>
              <a:rPr lang="ru-RU" dirty="0"/>
              <a:t> (отделы, сотрудники, расчеты зарплаты).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71619" y="6182797"/>
            <a:ext cx="134871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1619" y="6627852"/>
            <a:ext cx="134871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571619" y="7517963"/>
            <a:ext cx="134871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BAAC6DA-70D5-4DB2-AFAD-C0618EB78B06}"/>
              </a:ext>
            </a:extLst>
          </p:cNvPr>
          <p:cNvSpPr/>
          <p:nvPr/>
        </p:nvSpPr>
        <p:spPr>
          <a:xfrm>
            <a:off x="12761843" y="7282348"/>
            <a:ext cx="1868557" cy="914400"/>
          </a:xfrm>
          <a:prstGeom prst="rect">
            <a:avLst/>
          </a:prstGeom>
          <a:solidFill>
            <a:srgbClr val="EDED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777716"/>
            <a:ext cx="581834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Резюме и Перспективы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9977" y="1864757"/>
            <a:ext cx="4216837" cy="2348746"/>
          </a:xfrm>
          <a:prstGeom prst="roundRect">
            <a:avLst>
              <a:gd name="adj" fmla="val 2248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2746" y="2107525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Автоматизация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12746" y="2562939"/>
            <a:ext cx="3731300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Разработанная система обеспечивает полную автоматизацию расчета заработной платы, снижая нагрузку на бухгалтерию.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6722" y="1864757"/>
            <a:ext cx="4216837" cy="2348746"/>
          </a:xfrm>
          <a:prstGeom prst="roundRect">
            <a:avLst>
              <a:gd name="adj" fmla="val 2248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49491" y="2107525"/>
            <a:ext cx="263771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Целостность Данных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449491" y="2562939"/>
            <a:ext cx="3731300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Нормализованная структура базы данных гарантирует целостность, точность и минимизацию избыточности информации.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3467" y="1864757"/>
            <a:ext cx="4216837" cy="2348746"/>
          </a:xfrm>
          <a:prstGeom prst="roundRect">
            <a:avLst>
              <a:gd name="adj" fmla="val 2248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6236" y="2107525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Масштабируемость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86236" y="2562939"/>
            <a:ext cx="3731300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Модульная схема позволяет легко добавлять новые типы начислений/удержаний и масштабировать систему под рост предприятия.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02" y="4602718"/>
            <a:ext cx="3861197" cy="26402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79DE332-5F81-4DC7-B6AE-A7FA7F94ADDC}"/>
              </a:ext>
            </a:extLst>
          </p:cNvPr>
          <p:cNvSpPr/>
          <p:nvPr/>
        </p:nvSpPr>
        <p:spPr>
          <a:xfrm>
            <a:off x="12245009" y="6917635"/>
            <a:ext cx="2385391" cy="131196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921" y="1047274"/>
            <a:ext cx="24760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ВВЕДЕНИЕ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222921" y="1672471"/>
            <a:ext cx="7670959" cy="1708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Цель и Актуальность Проекта</a:t>
            </a:r>
            <a:endParaRPr lang="en-US" sz="5350" dirty="0"/>
          </a:p>
        </p:txBody>
      </p:sp>
      <p:sp>
        <p:nvSpPr>
          <p:cNvPr id="5" name="Shape 2"/>
          <p:cNvSpPr/>
          <p:nvPr/>
        </p:nvSpPr>
        <p:spPr>
          <a:xfrm>
            <a:off x="6222921" y="3696653"/>
            <a:ext cx="7670959" cy="1637586"/>
          </a:xfrm>
          <a:prstGeom prst="roundRect">
            <a:avLst>
              <a:gd name="adj" fmla="val 670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00061" y="3696653"/>
            <a:ext cx="91440" cy="1637586"/>
          </a:xfrm>
          <a:prstGeom prst="roundRect">
            <a:avLst>
              <a:gd name="adj" fmla="val 345249"/>
            </a:avLst>
          </a:prstGeom>
          <a:solidFill>
            <a:srgbClr val="2D4DF2"/>
          </a:solidFill>
          <a:ln/>
        </p:spPr>
      </p:sp>
      <p:sp>
        <p:nvSpPr>
          <p:cNvPr id="7" name="Text 4"/>
          <p:cNvSpPr/>
          <p:nvPr/>
        </p:nvSpPr>
        <p:spPr>
          <a:xfrm>
            <a:off x="6524744" y="3929896"/>
            <a:ext cx="2971205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Цель Проекта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524744" y="4427577"/>
            <a:ext cx="7135892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Разработать программную систему для автоматизации процесса начисления, учета и отображения заработной платы сотрудников предприятия.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22921" y="5544622"/>
            <a:ext cx="7670959" cy="1637586"/>
          </a:xfrm>
          <a:prstGeom prst="roundRect">
            <a:avLst>
              <a:gd name="adj" fmla="val 670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00061" y="5544622"/>
            <a:ext cx="91440" cy="1637586"/>
          </a:xfrm>
          <a:prstGeom prst="roundRect">
            <a:avLst>
              <a:gd name="adj" fmla="val 345249"/>
            </a:avLst>
          </a:prstGeom>
          <a:solidFill>
            <a:srgbClr val="018CE1"/>
          </a:solidFill>
          <a:ln/>
        </p:spPr>
      </p:sp>
      <p:sp>
        <p:nvSpPr>
          <p:cNvPr id="11" name="Text 8"/>
          <p:cNvSpPr/>
          <p:nvPr/>
        </p:nvSpPr>
        <p:spPr>
          <a:xfrm>
            <a:off x="6524744" y="5777865"/>
            <a:ext cx="2971205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Актуальность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24744" y="6275546"/>
            <a:ext cx="7135892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Автоматизация трудоемких расчетов, минимизация ошибок ручного труда и повышение общей эффективности работы бухгалтерской службы.</a:t>
            </a:r>
            <a:endParaRPr lang="en-US" sz="16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BAD569C-F106-4E0D-BEA7-6EBCCEED46D1}"/>
              </a:ext>
            </a:extLst>
          </p:cNvPr>
          <p:cNvSpPr/>
          <p:nvPr/>
        </p:nvSpPr>
        <p:spPr>
          <a:xfrm>
            <a:off x="12245009" y="7308414"/>
            <a:ext cx="2385391" cy="921186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9013"/>
            <a:ext cx="81260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Ключевые Сущности Системы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6178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Основные структурные элементы, необходимые для учета заработной платы.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14005"/>
            <a:ext cx="718066" cy="71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531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Department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02681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Структурные подразделения компании (ID, Название, Телефон).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514005"/>
            <a:ext cx="718066" cy="7180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3531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Position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402681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Штатные должности (ID, Наименование, Базовая зарплата).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514005"/>
            <a:ext cx="718066" cy="718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3531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Employee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402681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Основная информация о сотрудниках (ФИО, Дата приема, Банковский счет).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271611"/>
            <a:ext cx="718066" cy="7180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7724" y="6288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PayPeriod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7724" y="678441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Периоды расчета зарплаты (Месяц, Год, Статус).</a:t>
            </a:r>
            <a:endParaRPr lang="en-US" sz="18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776" y="5271611"/>
            <a:ext cx="718066" cy="71806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55776" y="6288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55776" y="678441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Основная таблица расчетов (Начисления, Удержания, К выплате).</a:t>
            </a:r>
            <a:endParaRPr lang="en-US" sz="18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8396481-DFAE-48BD-A02B-EC84FFFA9E64}"/>
              </a:ext>
            </a:extLst>
          </p:cNvPr>
          <p:cNvSpPr/>
          <p:nvPr/>
        </p:nvSpPr>
        <p:spPr>
          <a:xfrm>
            <a:off x="12245009" y="6917635"/>
            <a:ext cx="2385391" cy="131196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52654" cy="732901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217D28C-4376-4234-8FCE-8CF3131DA7DC}"/>
              </a:ext>
            </a:extLst>
          </p:cNvPr>
          <p:cNvSpPr/>
          <p:nvPr/>
        </p:nvSpPr>
        <p:spPr>
          <a:xfrm>
            <a:off x="12245009" y="7779305"/>
            <a:ext cx="2385391" cy="45029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032" y="647462"/>
            <a:ext cx="129823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Ненормализованная Таблица "Зарплатная Ведомость"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4032" y="2503289"/>
            <a:ext cx="1298233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Исходная структура данных, содержащая составные и повторяющиеся атрибуты.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24032" y="3144798"/>
            <a:ext cx="12982337" cy="4438174"/>
          </a:xfrm>
          <a:prstGeom prst="roundRect">
            <a:avLst>
              <a:gd name="adj" fmla="val 79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1652" y="3152418"/>
            <a:ext cx="12967097" cy="6743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67038" y="330124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Поле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3664268" y="330124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Подполя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851106" y="330124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Описание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1652" y="3826788"/>
            <a:ext cx="12967097" cy="6743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67038" y="397561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Период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3664268" y="397561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ID, Месяц, Год, Статус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851106" y="397561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Расчетный период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1652" y="4501158"/>
            <a:ext cx="12967097" cy="6743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67038" y="464998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Сотрудник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3664268" y="464998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ID, ФИО, Дата приема, Банковский счет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851106" y="464998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Основные данные сотрудника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31652" y="5175528"/>
            <a:ext cx="12967097" cy="6743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67038" y="532435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Начисления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3664268" y="532435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Список начислений, Общая сумма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851106" y="532435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Все виды доплат и бонусов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1652" y="5849898"/>
            <a:ext cx="12967097" cy="6743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67038" y="599872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Удержания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3664268" y="5998726"/>
            <a:ext cx="470844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Список удержаний, Общая сумма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851106" y="599872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Все виды вычетов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31652" y="6524268"/>
            <a:ext cx="12967097" cy="10510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67038" y="6673096"/>
            <a:ext cx="211883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Итоги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3664268" y="6673096"/>
            <a:ext cx="4708446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Дата расчета, Общие начисления, Чистая выплата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851106" y="6673096"/>
            <a:ext cx="4712256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Финальные расчеты</a:t>
            </a:r>
            <a:endParaRPr lang="en-US" sz="185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0BAA325-1B9B-468D-A95D-AC1062D6F75C}"/>
              </a:ext>
            </a:extLst>
          </p:cNvPr>
          <p:cNvSpPr/>
          <p:nvPr/>
        </p:nvSpPr>
        <p:spPr>
          <a:xfrm>
            <a:off x="12245009" y="7724180"/>
            <a:ext cx="2385391" cy="50542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366" y="654010"/>
            <a:ext cx="9816465" cy="699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Нормализация: Этапы для PayPeriod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2366" y="1829157"/>
            <a:ext cx="12965668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Демонстрация процесса нормализации для сущности "Расчетный Период".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6" y="2477214"/>
            <a:ext cx="4321850" cy="951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0134" y="3666292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1NF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0134" y="4158615"/>
            <a:ext cx="3846314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Атомарность атрибутов, определение первичного ключа (period_id). Устранены составные атрибуты.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216" y="2477214"/>
            <a:ext cx="4321850" cy="951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91983" y="3666292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2NF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91983" y="4158615"/>
            <a:ext cx="3846314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Таблица уже во 2NF: все неключевые атрибуты (month, year, status) полнофункционально зависят от первичного ключа.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065" y="2477214"/>
            <a:ext cx="4321850" cy="951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3833" y="3666292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3NF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3833" y="4158615"/>
            <a:ext cx="3846314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Таблица в 3NF: отсутствуют транзитивные зависимости. Все неключевые атрибуты зависят только от первичного ключа.</a:t>
            </a:r>
            <a:endParaRPr lang="en-US" sz="1850" dirty="0"/>
          </a:p>
        </p:txBody>
      </p:sp>
      <p:sp>
        <p:nvSpPr>
          <p:cNvPr id="13" name="Shape 8"/>
          <p:cNvSpPr/>
          <p:nvPr/>
        </p:nvSpPr>
        <p:spPr>
          <a:xfrm>
            <a:off x="832366" y="6186011"/>
            <a:ext cx="12965668" cy="1391007"/>
          </a:xfrm>
          <a:prstGeom prst="roundRect">
            <a:avLst>
              <a:gd name="adj" fmla="val 25648"/>
            </a:avLst>
          </a:prstGeom>
          <a:solidFill>
            <a:srgbClr val="B7C2FB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34" y="6549390"/>
            <a:ext cx="297299" cy="23776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05201" y="6483191"/>
            <a:ext cx="11955066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Цель нормализации — минимизировать избыточность данных и устранить аномалии обновления, вставки и удаления.</a:t>
            </a:r>
            <a:endParaRPr lang="en-US" sz="18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ECA38A-4BA4-44A2-90E3-7E6B882C44D2}"/>
              </a:ext>
            </a:extLst>
          </p:cNvPr>
          <p:cNvSpPr/>
          <p:nvPr/>
        </p:nvSpPr>
        <p:spPr>
          <a:xfrm>
            <a:off x="12602817" y="7742583"/>
            <a:ext cx="2027583" cy="487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53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275" y="2946678"/>
            <a:ext cx="9306163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Схема Нормализованных Таблиц (Часть 1)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6275" y="4094559"/>
            <a:ext cx="6542365" cy="1408033"/>
          </a:xfrm>
          <a:prstGeom prst="roundRect">
            <a:avLst>
              <a:gd name="adj" fmla="val 7793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275" y="4071699"/>
            <a:ext cx="6542365" cy="91440"/>
          </a:xfrm>
          <a:prstGeom prst="roundRect">
            <a:avLst>
              <a:gd name="adj" fmla="val 316984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3657600" y="3804761"/>
            <a:ext cx="579596" cy="579596"/>
          </a:xfrm>
          <a:prstGeom prst="roundRect">
            <a:avLst>
              <a:gd name="adj" fmla="val 157765"/>
            </a:avLst>
          </a:prstGeom>
          <a:solidFill>
            <a:srgbClr val="2D4DF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431" y="3949660"/>
            <a:ext cx="231815" cy="2897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92254" y="45775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Department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2254" y="4977527"/>
            <a:ext cx="61104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отдела (PK), Название, Телефон.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411760" y="4094559"/>
            <a:ext cx="6542365" cy="1408033"/>
          </a:xfrm>
          <a:prstGeom prst="roundRect">
            <a:avLst>
              <a:gd name="adj" fmla="val 7793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7411760" y="4071699"/>
            <a:ext cx="6542365" cy="91440"/>
          </a:xfrm>
          <a:prstGeom prst="roundRect">
            <a:avLst>
              <a:gd name="adj" fmla="val 316984"/>
            </a:avLst>
          </a:prstGeom>
          <a:solidFill>
            <a:srgbClr val="018CE1"/>
          </a:solidFill>
          <a:ln/>
        </p:spPr>
      </p:sp>
      <p:sp>
        <p:nvSpPr>
          <p:cNvPr id="12" name="Shape 8"/>
          <p:cNvSpPr/>
          <p:nvPr/>
        </p:nvSpPr>
        <p:spPr>
          <a:xfrm>
            <a:off x="10393085" y="3804761"/>
            <a:ext cx="579596" cy="579596"/>
          </a:xfrm>
          <a:prstGeom prst="roundRect">
            <a:avLst>
              <a:gd name="adj" fmla="val 157765"/>
            </a:avLst>
          </a:prstGeom>
          <a:solidFill>
            <a:srgbClr val="2D4DF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916" y="3949660"/>
            <a:ext cx="231815" cy="2897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27739" y="45775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Position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627739" y="4977527"/>
            <a:ext cx="61104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должности (PK), Название, Базовая зарплата (DECIMAL).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76275" y="5985510"/>
            <a:ext cx="6542365" cy="1717119"/>
          </a:xfrm>
          <a:prstGeom prst="roundRect">
            <a:avLst>
              <a:gd name="adj" fmla="val 6390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676275" y="5962650"/>
            <a:ext cx="6542365" cy="91440"/>
          </a:xfrm>
          <a:prstGeom prst="roundRect">
            <a:avLst>
              <a:gd name="adj" fmla="val 316984"/>
            </a:avLst>
          </a:prstGeom>
          <a:solidFill>
            <a:srgbClr val="DA33BF"/>
          </a:solidFill>
          <a:ln/>
        </p:spPr>
      </p:sp>
      <p:sp>
        <p:nvSpPr>
          <p:cNvPr id="18" name="Shape 13"/>
          <p:cNvSpPr/>
          <p:nvPr/>
        </p:nvSpPr>
        <p:spPr>
          <a:xfrm>
            <a:off x="3657600" y="5695712"/>
            <a:ext cx="579596" cy="579596"/>
          </a:xfrm>
          <a:prstGeom prst="roundRect">
            <a:avLst>
              <a:gd name="adj" fmla="val 157765"/>
            </a:avLst>
          </a:prstGeom>
          <a:solidFill>
            <a:srgbClr val="2D4DF2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431" y="5840611"/>
            <a:ext cx="231815" cy="28979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92254" y="646854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892254" y="6868478"/>
            <a:ext cx="6110407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сотрудника (PK), ФИО, Дата приема, Банковский счет. Внешние ключи: department_id, position_id.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7411760" y="5985510"/>
            <a:ext cx="6542365" cy="1717119"/>
          </a:xfrm>
          <a:prstGeom prst="roundRect">
            <a:avLst>
              <a:gd name="adj" fmla="val 6390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7411760" y="5962650"/>
            <a:ext cx="6542365" cy="91440"/>
          </a:xfrm>
          <a:prstGeom prst="roundRect">
            <a:avLst>
              <a:gd name="adj" fmla="val 316984"/>
            </a:avLst>
          </a:prstGeom>
          <a:solidFill>
            <a:srgbClr val="2D4DF2"/>
          </a:solidFill>
          <a:ln/>
        </p:spPr>
      </p:sp>
      <p:sp>
        <p:nvSpPr>
          <p:cNvPr id="24" name="Shape 18"/>
          <p:cNvSpPr/>
          <p:nvPr/>
        </p:nvSpPr>
        <p:spPr>
          <a:xfrm>
            <a:off x="10393085" y="5695712"/>
            <a:ext cx="579596" cy="579596"/>
          </a:xfrm>
          <a:prstGeom prst="roundRect">
            <a:avLst>
              <a:gd name="adj" fmla="val 157765"/>
            </a:avLst>
          </a:prstGeom>
          <a:solidFill>
            <a:srgbClr val="2D4DF2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6916" y="5840611"/>
            <a:ext cx="231815" cy="28979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7739" y="646854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PayPeriod</a:t>
            </a:r>
            <a:endParaRPr lang="en-US" sz="1750" dirty="0"/>
          </a:p>
        </p:txBody>
      </p:sp>
      <p:sp>
        <p:nvSpPr>
          <p:cNvPr id="27" name="Text 20"/>
          <p:cNvSpPr/>
          <p:nvPr/>
        </p:nvSpPr>
        <p:spPr>
          <a:xfrm>
            <a:off x="7627739" y="6868478"/>
            <a:ext cx="61104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периода (PK), Месяц, Год, Статус (VARCHAR).</a:t>
            </a:r>
            <a:endParaRPr lang="en-US" sz="15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1124F9E-7656-40FB-A4EC-F3F48F5A312F}"/>
              </a:ext>
            </a:extLst>
          </p:cNvPr>
          <p:cNvSpPr/>
          <p:nvPr/>
        </p:nvSpPr>
        <p:spPr>
          <a:xfrm>
            <a:off x="12245009" y="6917635"/>
            <a:ext cx="2385391" cy="131196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7670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Схема Нормализованных Таблиц (Часть 2: Расчеты)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3714"/>
            <a:ext cx="7468553" cy="3909179"/>
          </a:xfrm>
          <a:prstGeom prst="roundRect">
            <a:avLst>
              <a:gd name="adj" fmla="val 918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60584" y="3066574"/>
            <a:ext cx="3711416" cy="2123242"/>
          </a:xfrm>
          <a:prstGeom prst="roundRect">
            <a:avLst>
              <a:gd name="adj" fmla="val 16911"/>
            </a:avLst>
          </a:prstGeom>
          <a:solidFill>
            <a:srgbClr val="F3F3FF"/>
          </a:solidFill>
          <a:ln/>
        </p:spPr>
      </p:sp>
      <p:sp>
        <p:nvSpPr>
          <p:cNvPr id="6" name="Text 3"/>
          <p:cNvSpPr/>
          <p:nvPr/>
        </p:nvSpPr>
        <p:spPr>
          <a:xfrm>
            <a:off x="1099899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801427"/>
            <a:ext cx="32327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начисления (PK), Тип (премия, надбавка), Сумма/процент.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572000" y="3066574"/>
            <a:ext cx="3711416" cy="2123242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3066574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7"/>
          <p:cNvSpPr/>
          <p:nvPr/>
        </p:nvSpPr>
        <p:spPr>
          <a:xfrm>
            <a:off x="4811316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Deduction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1316" y="3801427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удержания (PK), Тип (налог, штраф), Сумма/процент.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60584" y="5189815"/>
            <a:ext cx="7422833" cy="174021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3" name="Shape 10"/>
          <p:cNvSpPr/>
          <p:nvPr/>
        </p:nvSpPr>
        <p:spPr>
          <a:xfrm>
            <a:off x="860584" y="5189815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4" name="Text 11"/>
          <p:cNvSpPr/>
          <p:nvPr/>
        </p:nvSpPr>
        <p:spPr>
          <a:xfrm>
            <a:off x="1099899" y="5429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9899" y="592466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 расчета (PK), employee_id (FK), period_id (FK), Дата расчета, Общие начисления/удержания, Чистая выплата.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6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3228856"/>
            <a:ext cx="8961477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Таблицы Связей "Многие ко Многим"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41045" y="4169093"/>
            <a:ext cx="1314831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детализации начислений и удержаний в рамках каждого расчета.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1045" y="4957524"/>
            <a:ext cx="2989183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Payroll_Earning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41045" y="5542836"/>
            <a:ext cx="631590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Связывает расчет (Payroll) с конкретными типами начислений (Earning).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1045" y="6410563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payroll_id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1045" y="682323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earning_id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1045" y="723590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actual_amount (Фактическая сумма)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1067" y="4957524"/>
            <a:ext cx="2989183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Payroll_Deduction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7581067" y="5542836"/>
            <a:ext cx="631590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Связывает расчет (Payroll) с конкретными типами удержаний (Deduction).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1067" y="6410563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payroll_id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81067" y="682323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deduction_id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(PK, FK)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81067" y="7235904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actual_amount (Фактическая сумма)</a:t>
            </a:r>
            <a:endParaRPr lang="en-US" sz="16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FD1F34-36E3-4040-A788-9D617804B206}"/>
              </a:ext>
            </a:extLst>
          </p:cNvPr>
          <p:cNvSpPr/>
          <p:nvPr/>
        </p:nvSpPr>
        <p:spPr>
          <a:xfrm>
            <a:off x="12245009" y="6917635"/>
            <a:ext cx="2385391" cy="131196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1664</Words>
  <Application>Microsoft Office PowerPoint</Application>
  <PresentationFormat>Произвольный</PresentationFormat>
  <Paragraphs>264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Calibri</vt:lpstr>
      <vt:lpstr>DM Sans</vt:lpstr>
      <vt:lpstr>Arial</vt:lpstr>
      <vt:lpstr>quote-cjk-patch</vt:lpstr>
      <vt:lpstr>Nunito Semi Bold</vt:lpstr>
      <vt:lpstr>-apple-system</vt:lpstr>
      <vt:lpstr>DM Sans Semi Bold</vt:lpstr>
      <vt:lpstr>Roboto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Я копычев</dc:creator>
  <cp:lastModifiedBy>Admin</cp:lastModifiedBy>
  <cp:revision>7</cp:revision>
  <dcterms:created xsi:type="dcterms:W3CDTF">2025-10-16T14:38:54Z</dcterms:created>
  <dcterms:modified xsi:type="dcterms:W3CDTF">2025-10-23T14:58:18Z</dcterms:modified>
</cp:coreProperties>
</file>